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0" r:id="rId2"/>
    <p:sldId id="16672233" r:id="rId3"/>
    <p:sldId id="16672254" r:id="rId4"/>
    <p:sldId id="16672262" r:id="rId5"/>
    <p:sldId id="16672259" r:id="rId6"/>
    <p:sldId id="16672260" r:id="rId7"/>
    <p:sldId id="16672263" r:id="rId8"/>
    <p:sldId id="16672269" r:id="rId9"/>
    <p:sldId id="16672261" r:id="rId10"/>
    <p:sldId id="16672265" r:id="rId11"/>
    <p:sldId id="16672266" r:id="rId12"/>
    <p:sldId id="16672264" r:id="rId13"/>
    <p:sldId id="16672267" r:id="rId14"/>
    <p:sldId id="16672268" r:id="rId15"/>
    <p:sldId id="28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64FF"/>
    <a:srgbClr val="0E43C7"/>
    <a:srgbClr val="415FFF"/>
    <a:srgbClr val="0E43C6"/>
    <a:srgbClr val="384FF9"/>
    <a:srgbClr val="FCBF11"/>
    <a:srgbClr val="F3F2F1"/>
    <a:srgbClr val="001674"/>
    <a:srgbClr val="EFF2FF"/>
    <a:srgbClr val="001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1" autoAdjust="0"/>
    <p:restoredTop sz="92065"/>
  </p:normalViewPr>
  <p:slideViewPr>
    <p:cSldViewPr snapToGrid="0" snapToObjects="1">
      <p:cViewPr varScale="1">
        <p:scale>
          <a:sx n="66" d="100"/>
          <a:sy n="66" d="100"/>
        </p:scale>
        <p:origin x="68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B6A7B-1B4F-1140-92A6-C6824A8D2EC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3F247-190E-8442-A6E6-7354B66410C5}" type="datetimeFigureOut">
              <a:rPr kumimoji="1" lang="zh-CN" altLang="en-US" smtClean="0"/>
              <a:t>2024/12/17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F4C82-C2E4-B543-8475-BD56381FBFD2}" type="datetimeFigureOut">
              <a:rPr kumimoji="1" lang="zh-CN" altLang="en-US" smtClean="0"/>
              <a:t>2024/12/17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5093F-09A4-C64B-A363-EE9B37DE08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t>2024/12/17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t>2024/12/17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t>2024/12/17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" t="163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56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0">
        <p:random/>
      </p:transition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t>2024/12/17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t>2024/12/17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t>2024/12/17</a:t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t>2024/12/17</a:t>
            </a:fld>
            <a:endParaRPr kumimoji="1"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t>2024/12/17</a:t>
            </a:fld>
            <a:endParaRPr kumimoji="1"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t>2024/12/17</a:t>
            </a:fld>
            <a:endParaRPr kumimoji="1"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t>2024/12/17</a:t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t>2024/12/17</a:t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F2403-3A2B-7341-859C-AF9A1DF858CC}" type="datetimeFigureOut">
              <a:rPr kumimoji="1" lang="zh-CN" altLang="en-US" smtClean="0"/>
              <a:t>2024/12/17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79002-77F2-A247-957C-A41EAB4984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4.svg"/><Relationship Id="rId3" Type="http://schemas.openxmlformats.org/officeDocument/2006/relationships/image" Target="../media/image20.svg"/><Relationship Id="rId21" Type="http://schemas.openxmlformats.org/officeDocument/2006/relationships/image" Target="../media/image37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" Type="http://schemas.openxmlformats.org/officeDocument/2006/relationships/image" Target="../media/image19.png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7.png"/><Relationship Id="rId19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microsoft.com/office/2007/relationships/hdphoto" Target="../media/hdphoto1.wdp"/><Relationship Id="rId22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516764" y="914886"/>
            <a:ext cx="11675236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/>
            <a:r>
              <a:rPr lang="en-US" altLang="zh-CN" sz="50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OpenRank</a:t>
            </a:r>
            <a:endParaRPr lang="en-US" altLang="zh-CN" sz="5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fontAlgn="base"/>
            <a:r>
              <a:rPr lang="zh-CN" altLang="en-US" sz="5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开源数字生态分析与应用创新赛</a:t>
            </a:r>
            <a:endParaRPr lang="en-US" altLang="zh-CN" sz="5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fontAlgn="base"/>
            <a:r>
              <a:rPr kumimoji="1" lang="en-US" altLang="zh-CN" sz="5400" b="1" dirty="0">
                <a:solidFill>
                  <a:schemeClr val="bg1"/>
                </a:solidFill>
                <a:latin typeface="VIVO SANS SC VF 400" panose="02000600000000000000" pitchFamily="2" charset="-122"/>
                <a:ea typeface="VIVO SANS SC VF 400" panose="02000600000000000000" pitchFamily="2" charset="-122"/>
                <a:cs typeface="VIVO SANS SC VF 400" panose="02000600000000000000" pitchFamily="2" charset="-122"/>
              </a:rPr>
              <a:t>——</a:t>
            </a:r>
            <a:r>
              <a:rPr kumimoji="1" lang="zh-CN" altLang="en-US" sz="5400" b="1" dirty="0">
                <a:solidFill>
                  <a:schemeClr val="bg1"/>
                </a:solidFill>
                <a:latin typeface="VIVO SANS SC VF 400" panose="02000600000000000000" pitchFamily="2" charset="-122"/>
                <a:ea typeface="VIVO SANS SC VF 400" panose="02000600000000000000" pitchFamily="2" charset="-122"/>
                <a:cs typeface="VIVO SANS SC VF 400" panose="02000600000000000000" pitchFamily="2" charset="-122"/>
              </a:rPr>
              <a:t>开源</a:t>
            </a:r>
            <a:r>
              <a:rPr kumimoji="1" lang="en-US" altLang="zh-CN" sz="5400" b="1" dirty="0">
                <a:solidFill>
                  <a:schemeClr val="bg1"/>
                </a:solidFill>
                <a:latin typeface="VIVO SANS SC VF 400" panose="02000600000000000000" pitchFamily="2" charset="-122"/>
                <a:ea typeface="VIVO SANS SC VF 400" panose="02000600000000000000" pitchFamily="2" charset="-122"/>
                <a:cs typeface="VIVO SANS SC VF 400" panose="02000600000000000000" pitchFamily="2" charset="-122"/>
              </a:rPr>
              <a:t>AI</a:t>
            </a:r>
            <a:r>
              <a:rPr kumimoji="1" lang="zh-CN" altLang="en-US" sz="5400" b="1" dirty="0">
                <a:solidFill>
                  <a:schemeClr val="bg1"/>
                </a:solidFill>
                <a:latin typeface="VIVO SANS SC VF 400" panose="02000600000000000000" pitchFamily="2" charset="-122"/>
                <a:ea typeface="VIVO SANS SC VF 400" panose="02000600000000000000" pitchFamily="2" charset="-122"/>
                <a:cs typeface="VIVO SANS SC VF 400" panose="02000600000000000000" pitchFamily="2" charset="-122"/>
              </a:rPr>
              <a:t>大模型生态分析与可视化</a:t>
            </a:r>
            <a:endParaRPr kumimoji="1" lang="en-US" altLang="zh-CN" sz="5400" b="1" dirty="0">
              <a:solidFill>
                <a:schemeClr val="bg1"/>
              </a:solidFill>
              <a:latin typeface="VIVO SANS SC VF 400" panose="02000600000000000000" pitchFamily="2" charset="-122"/>
              <a:ea typeface="VIVO SANS SC VF 400" panose="02000600000000000000" pitchFamily="2" charset="-122"/>
              <a:cs typeface="VIVO SANS SC VF 400" panose="02000600000000000000" pitchFamily="2" charset="-122"/>
            </a:endParaRPr>
          </a:p>
          <a:p>
            <a:pPr fontAlgn="base"/>
            <a:endParaRPr lang="zh-CN" altLang="en-US" sz="5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BE86E4-1A89-9E40-6258-C5341A35ED70}"/>
              </a:ext>
            </a:extLst>
          </p:cNvPr>
          <p:cNvSpPr txBox="1"/>
          <p:nvPr/>
        </p:nvSpPr>
        <p:spPr>
          <a:xfrm>
            <a:off x="516764" y="3910153"/>
            <a:ext cx="5271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VIVO SANS SC VF 400" panose="02000600000000000000" pitchFamily="2" charset="-122"/>
                <a:ea typeface="VIVO SANS SC VF 400" panose="02000600000000000000" pitchFamily="2" charset="-122"/>
                <a:cs typeface="VIVO SANS SC VF 400" panose="02000600000000000000" pitchFamily="2" charset="-122"/>
              </a:rPr>
              <a:t>设计方案</a:t>
            </a:r>
            <a:endParaRPr kumimoji="1" lang="en-US" altLang="zh-CN" sz="3200" dirty="0">
              <a:solidFill>
                <a:schemeClr val="bg1"/>
              </a:solidFill>
              <a:latin typeface="VIVO SANS SC VF 400" panose="02000600000000000000" pitchFamily="2" charset="-122"/>
              <a:ea typeface="VIVO SANS SC VF 400" panose="02000600000000000000" pitchFamily="2" charset="-122"/>
              <a:cs typeface="VIVO SANS SC VF 400" panose="020006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802AC6-9E17-EE51-BA40-E635A6F24C88}"/>
              </a:ext>
            </a:extLst>
          </p:cNvPr>
          <p:cNvSpPr txBox="1"/>
          <p:nvPr/>
        </p:nvSpPr>
        <p:spPr>
          <a:xfrm>
            <a:off x="433137" y="5058759"/>
            <a:ext cx="2536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800" dirty="0">
                <a:solidFill>
                  <a:schemeClr val="bg1"/>
                </a:solidFill>
                <a:latin typeface="VIVO SANS SC VF 400" panose="02000600000000000000" pitchFamily="2" charset="-122"/>
                <a:ea typeface="VIVO SANS SC VF 400" panose="02000600000000000000" pitchFamily="2" charset="-122"/>
                <a:cs typeface="VIVO SANS SC VF 400" panose="02000600000000000000" pitchFamily="2" charset="-122"/>
              </a:rPr>
              <a:t>团队名称：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不醒人室</a:t>
            </a:r>
            <a:endParaRPr kumimoji="1" lang="en-US" altLang="zh-CN" sz="1800" dirty="0">
              <a:solidFill>
                <a:schemeClr val="bg1"/>
              </a:solidFill>
              <a:latin typeface="VIVO SANS SC VF 400" panose="02000600000000000000" pitchFamily="2" charset="-122"/>
              <a:ea typeface="VIVO SANS SC VF 400" panose="02000600000000000000" pitchFamily="2" charset="-122"/>
              <a:cs typeface="VIVO SANS SC VF 400" panose="020006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8F9C8-5C69-679B-1BB6-934C64B72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833C1314-B195-24E8-1E42-7949314BA3C6}"/>
              </a:ext>
            </a:extLst>
          </p:cNvPr>
          <p:cNvGrpSpPr/>
          <p:nvPr/>
        </p:nvGrpSpPr>
        <p:grpSpPr>
          <a:xfrm>
            <a:off x="569694" y="551849"/>
            <a:ext cx="11195127" cy="5881399"/>
            <a:chOff x="569694" y="551849"/>
            <a:chExt cx="11195127" cy="588139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D6BB020-C439-AB7E-D845-3976D26EDB32}"/>
                </a:ext>
              </a:extLst>
            </p:cNvPr>
            <p:cNvGrpSpPr/>
            <p:nvPr/>
          </p:nvGrpSpPr>
          <p:grpSpPr>
            <a:xfrm>
              <a:off x="1091264" y="551849"/>
              <a:ext cx="1324677" cy="1346114"/>
              <a:chOff x="1091264" y="551849"/>
              <a:chExt cx="1324677" cy="1346114"/>
            </a:xfrm>
          </p:grpSpPr>
          <p:pic>
            <p:nvPicPr>
              <p:cNvPr id="8" name="图形 7">
                <a:extLst>
                  <a:ext uri="{FF2B5EF4-FFF2-40B4-BE49-F238E27FC236}">
                    <a16:creationId xmlns:a16="http://schemas.microsoft.com/office/drawing/2014/main" id="{62506A0D-AF07-41E8-452C-909F34C32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91264" y="551849"/>
                <a:ext cx="930041" cy="930041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2A19077-B732-74A5-CCA3-F11C3C3615F5}"/>
                  </a:ext>
                </a:extLst>
              </p:cNvPr>
              <p:cNvSpPr txBox="1"/>
              <p:nvPr/>
            </p:nvSpPr>
            <p:spPr>
              <a:xfrm>
                <a:off x="1260909" y="1528631"/>
                <a:ext cx="1155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爬虫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889853F-6CE6-49A4-4A4E-B211164638A8}"/>
                </a:ext>
              </a:extLst>
            </p:cNvPr>
            <p:cNvGrpSpPr/>
            <p:nvPr/>
          </p:nvGrpSpPr>
          <p:grpSpPr>
            <a:xfrm>
              <a:off x="569694" y="2181197"/>
              <a:ext cx="1973179" cy="1626776"/>
              <a:chOff x="569694" y="2181197"/>
              <a:chExt cx="1973179" cy="1626776"/>
            </a:xfrm>
          </p:grpSpPr>
          <p:pic>
            <p:nvPicPr>
              <p:cNvPr id="11" name="图形 10">
                <a:extLst>
                  <a:ext uri="{FF2B5EF4-FFF2-40B4-BE49-F238E27FC236}">
                    <a16:creationId xmlns:a16="http://schemas.microsoft.com/office/drawing/2014/main" id="{D43788E2-BC0D-9DD7-23A3-0A7AAE257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91264" y="2181197"/>
                <a:ext cx="930041" cy="930041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1750689-A1A5-04BC-EF9F-C5EBECCF4E61}"/>
                  </a:ext>
                </a:extLst>
              </p:cNvPr>
              <p:cNvSpPr txBox="1"/>
              <p:nvPr/>
            </p:nvSpPr>
            <p:spPr>
              <a:xfrm>
                <a:off x="569694" y="3161642"/>
                <a:ext cx="19731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err="1"/>
                  <a:t>huggingface_hub</a:t>
                </a:r>
                <a:r>
                  <a:rPr lang="en-US" altLang="zh-CN" dirty="0"/>
                  <a:t> API</a:t>
                </a:r>
                <a:endParaRPr lang="zh-CN" altLang="en-US" dirty="0"/>
              </a:p>
            </p:txBody>
          </p:sp>
        </p:grpSp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27745B3D-B55D-509B-CEE7-E62A572B5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42873" y="1481890"/>
              <a:ext cx="4127434" cy="1347937"/>
            </a:xfrm>
            <a:prstGeom prst="rect">
              <a:avLst/>
            </a:prstGeom>
          </p:spPr>
        </p:pic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90BF932-70CE-D75A-13E0-A81F361BE710}"/>
                </a:ext>
              </a:extLst>
            </p:cNvPr>
            <p:cNvGrpSpPr/>
            <p:nvPr/>
          </p:nvGrpSpPr>
          <p:grpSpPr>
            <a:xfrm>
              <a:off x="4264173" y="2311158"/>
              <a:ext cx="1905802" cy="1369153"/>
              <a:chOff x="3686172" y="2244513"/>
              <a:chExt cx="1905802" cy="1369153"/>
            </a:xfrm>
          </p:grpSpPr>
          <p:pic>
            <p:nvPicPr>
              <p:cNvPr id="20" name="图形 19">
                <a:extLst>
                  <a:ext uri="{FF2B5EF4-FFF2-40B4-BE49-F238E27FC236}">
                    <a16:creationId xmlns:a16="http://schemas.microsoft.com/office/drawing/2014/main" id="{AFC4ECBF-CF54-67E0-FD01-B496ACAEC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5951" y="2244513"/>
                <a:ext cx="1055628" cy="1055628"/>
              </a:xfrm>
              <a:prstGeom prst="rect">
                <a:avLst/>
              </a:prstGeom>
            </p:spPr>
          </p:pic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7E7A1B9-B2C0-7227-5E7E-27071BD0B7A3}"/>
                  </a:ext>
                </a:extLst>
              </p:cNvPr>
              <p:cNvSpPr txBox="1"/>
              <p:nvPr/>
            </p:nvSpPr>
            <p:spPr>
              <a:xfrm>
                <a:off x="3686172" y="3244334"/>
                <a:ext cx="19058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影响力算法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CD51665-B606-5C82-EA78-15BDF2D6617E}"/>
                </a:ext>
              </a:extLst>
            </p:cNvPr>
            <p:cNvGrpSpPr/>
            <p:nvPr/>
          </p:nvGrpSpPr>
          <p:grpSpPr>
            <a:xfrm>
              <a:off x="7140571" y="1212040"/>
              <a:ext cx="2399053" cy="2075951"/>
              <a:chOff x="7140571" y="1347979"/>
              <a:chExt cx="2399053" cy="2075951"/>
            </a:xfrm>
          </p:grpSpPr>
          <p:pic>
            <p:nvPicPr>
              <p:cNvPr id="23" name="图形 22">
                <a:extLst>
                  <a:ext uri="{FF2B5EF4-FFF2-40B4-BE49-F238E27FC236}">
                    <a16:creationId xmlns:a16="http://schemas.microsoft.com/office/drawing/2014/main" id="{FD022FAB-EC82-52ED-8E71-89A075155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0893" y="1347979"/>
                <a:ext cx="1601130" cy="1601130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C8567DB-5202-3898-2319-FF7AA454C083}"/>
                  </a:ext>
                </a:extLst>
              </p:cNvPr>
              <p:cNvSpPr txBox="1"/>
              <p:nvPr/>
            </p:nvSpPr>
            <p:spPr>
              <a:xfrm>
                <a:off x="7140571" y="3054598"/>
                <a:ext cx="23990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大模型生态网络图</a:t>
                </a:r>
              </a:p>
            </p:txBody>
          </p:sp>
        </p:grpSp>
        <p:pic>
          <p:nvPicPr>
            <p:cNvPr id="31" name="图片 30" descr="图标&#10;&#10;描述已自动生成">
              <a:extLst>
                <a:ext uri="{FF2B5EF4-FFF2-40B4-BE49-F238E27FC236}">
                  <a16:creationId xmlns:a16="http://schemas.microsoft.com/office/drawing/2014/main" id="{BD4EB0F2-06BC-0E3A-BB5D-47F5396D7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931" y="4606631"/>
              <a:ext cx="930041" cy="930041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ACD5310-6509-01E9-A7ED-CF9967227467}"/>
                </a:ext>
              </a:extLst>
            </p:cNvPr>
            <p:cNvSpPr txBox="1"/>
            <p:nvPr/>
          </p:nvSpPr>
          <p:spPr>
            <a:xfrm>
              <a:off x="894480" y="5536672"/>
              <a:ext cx="1408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OpenDigger</a:t>
              </a:r>
              <a:endParaRPr lang="zh-CN" altLang="en-US" dirty="0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4F392BD9-0B1E-8625-671E-7C29662BA282}"/>
                </a:ext>
              </a:extLst>
            </p:cNvPr>
            <p:cNvGrpSpPr/>
            <p:nvPr/>
          </p:nvGrpSpPr>
          <p:grpSpPr>
            <a:xfrm>
              <a:off x="4317589" y="936481"/>
              <a:ext cx="1483652" cy="1146148"/>
              <a:chOff x="4317589" y="936481"/>
              <a:chExt cx="1483652" cy="1146148"/>
            </a:xfrm>
          </p:grpSpPr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9994DA3D-0B2C-02CF-193C-C1C4B9F60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376701" y="936481"/>
                <a:ext cx="930041" cy="960043"/>
              </a:xfrm>
              <a:prstGeom prst="rect">
                <a:avLst/>
              </a:prstGeom>
            </p:spPr>
          </p:pic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6EE749B-034F-E30F-E630-E6712213ACD3}"/>
                  </a:ext>
                </a:extLst>
              </p:cNvPr>
              <p:cNvSpPr txBox="1"/>
              <p:nvPr/>
            </p:nvSpPr>
            <p:spPr>
              <a:xfrm>
                <a:off x="4317589" y="1713297"/>
                <a:ext cx="14836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/>
                  <a:t>EasyGraph</a:t>
                </a:r>
                <a:endParaRPr lang="zh-CN" altLang="en-US" dirty="0"/>
              </a:p>
            </p:txBody>
          </p:sp>
        </p:grpSp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E4606F04-A004-7B53-6B53-26346BEC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626170" y="4347295"/>
              <a:ext cx="4306168" cy="1905000"/>
            </a:xfrm>
            <a:prstGeom prst="rect">
              <a:avLst/>
            </a:prstGeom>
          </p:spPr>
        </p:pic>
        <p:pic>
          <p:nvPicPr>
            <p:cNvPr id="42" name="图形 41">
              <a:extLst>
                <a:ext uri="{FF2B5EF4-FFF2-40B4-BE49-F238E27FC236}">
                  <a16:creationId xmlns:a16="http://schemas.microsoft.com/office/drawing/2014/main" id="{32520780-8801-5A1F-0CAA-614F7B927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987662" y="5552110"/>
              <a:ext cx="963894" cy="823841"/>
            </a:xfrm>
            <a:prstGeom prst="rect">
              <a:avLst/>
            </a:prstGeom>
          </p:spPr>
        </p:pic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F6532230-3EE7-0548-295B-85F37FFD7841}"/>
                </a:ext>
              </a:extLst>
            </p:cNvPr>
            <p:cNvGrpSpPr/>
            <p:nvPr/>
          </p:nvGrpSpPr>
          <p:grpSpPr>
            <a:xfrm>
              <a:off x="7255086" y="4333259"/>
              <a:ext cx="1905000" cy="2099989"/>
              <a:chOff x="7255086" y="4333259"/>
              <a:chExt cx="1905000" cy="2099989"/>
            </a:xfrm>
          </p:grpSpPr>
          <p:pic>
            <p:nvPicPr>
              <p:cNvPr id="25" name="图形 24">
                <a:extLst>
                  <a:ext uri="{FF2B5EF4-FFF2-40B4-BE49-F238E27FC236}">
                    <a16:creationId xmlns:a16="http://schemas.microsoft.com/office/drawing/2014/main" id="{F04680EB-7936-E113-FDCD-88D088961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55086" y="4333259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29C7681-E342-AB9D-AC28-0BB26E0000F3}"/>
                  </a:ext>
                </a:extLst>
              </p:cNvPr>
              <p:cNvSpPr txBox="1"/>
              <p:nvPr/>
            </p:nvSpPr>
            <p:spPr>
              <a:xfrm>
                <a:off x="7430703" y="6063916"/>
                <a:ext cx="1668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数据大屏</a:t>
                </a:r>
              </a:p>
            </p:txBody>
          </p:sp>
        </p:grpSp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C87EFDA3-BA7C-D21D-D387-866651A9A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68780" y="2012605"/>
              <a:ext cx="3596041" cy="3596041"/>
            </a:xfrm>
            <a:prstGeom prst="rect">
              <a:avLst/>
            </a:prstGeom>
          </p:spPr>
        </p:pic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48328999-1860-F506-C92B-0907922C31B8}"/>
                </a:ext>
              </a:extLst>
            </p:cNvPr>
            <p:cNvSpPr txBox="1"/>
            <p:nvPr/>
          </p:nvSpPr>
          <p:spPr>
            <a:xfrm>
              <a:off x="10577519" y="1528631"/>
              <a:ext cx="1046440" cy="45086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800" b="1" dirty="0"/>
                <a:t>AI</a:t>
              </a:r>
              <a:r>
                <a:rPr lang="zh-CN" altLang="en-US" sz="2800" b="1" dirty="0"/>
                <a:t>大模型生态分析与可视化</a:t>
              </a:r>
            </a:p>
            <a:p>
              <a:endParaRPr lang="zh-CN" altLang="en-US" sz="2800" b="1" dirty="0"/>
            </a:p>
          </p:txBody>
        </p:sp>
        <p:pic>
          <p:nvPicPr>
            <p:cNvPr id="2052" name="Picture 4" descr="echarts logo">
              <a:extLst>
                <a:ext uri="{FF2B5EF4-FFF2-40B4-BE49-F238E27FC236}">
                  <a16:creationId xmlns:a16="http://schemas.microsoft.com/office/drawing/2014/main" id="{941AA3CC-7BC7-76D9-2A41-A460C9E0B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504" y="4486106"/>
              <a:ext cx="2356896" cy="535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5B60457D-44BD-7303-D782-305042A16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317506">
              <a:off x="2447321" y="2925843"/>
              <a:ext cx="4487869" cy="19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2593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9E727-7917-E96D-4438-A9785CBEB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20D040-ED97-3430-FA22-CD1D2BE4C959}"/>
              </a:ext>
            </a:extLst>
          </p:cNvPr>
          <p:cNvSpPr txBox="1"/>
          <p:nvPr/>
        </p:nvSpPr>
        <p:spPr>
          <a:xfrm>
            <a:off x="3098182" y="306544"/>
            <a:ext cx="599563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  <a:reflection blurRad="6350" stA="95000" endA="300" endPos="54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n w="13462">
                  <a:noFill/>
                  <a:prstDash val="solid"/>
                </a:ln>
                <a:solidFill>
                  <a:srgbClr val="0E43C6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四、项目难点与创新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EDF840-6939-C253-8A2B-8165C4DA91C3}"/>
              </a:ext>
            </a:extLst>
          </p:cNvPr>
          <p:cNvSpPr txBox="1"/>
          <p:nvPr/>
        </p:nvSpPr>
        <p:spPr>
          <a:xfrm>
            <a:off x="888817" y="2163385"/>
            <a:ext cx="10064732" cy="466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一是</a:t>
            </a:r>
            <a:r>
              <a:rPr lang="zh-CN" altLang="en-US" sz="2000" b="1" dirty="0"/>
              <a:t>影响力算法的设计</a:t>
            </a:r>
            <a:r>
              <a:rPr lang="zh-CN" altLang="en-US" sz="2000" dirty="0"/>
              <a:t>。影响力并非单一维度的数据可以完全反映，需要综合多维指标。如何为各个指标赋予合理权重，应用专家经验与统计学知识，这都是需要考虑的。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二是</a:t>
            </a:r>
            <a:r>
              <a:rPr lang="zh-CN" altLang="en-US" sz="2000" b="1" dirty="0"/>
              <a:t>数据爬取与整合</a:t>
            </a:r>
            <a:r>
              <a:rPr lang="zh-CN" altLang="en-US" sz="2000" dirty="0"/>
              <a:t>。</a:t>
            </a:r>
            <a:r>
              <a:rPr lang="en-US" altLang="zh-CN" sz="2000" dirty="0"/>
              <a:t>Hugging Face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huggingface_hub</a:t>
            </a:r>
            <a:r>
              <a:rPr lang="en-US" altLang="zh-CN" sz="2000" dirty="0"/>
              <a:t> API</a:t>
            </a:r>
            <a:r>
              <a:rPr lang="zh-CN" altLang="en-US" sz="2000" dirty="0"/>
              <a:t>只提供了有限的信息，如下载量、</a:t>
            </a:r>
            <a:r>
              <a:rPr lang="en-US" altLang="zh-CN" sz="2000" dirty="0"/>
              <a:t>likes</a:t>
            </a:r>
            <a:r>
              <a:rPr lang="zh-CN" altLang="en-US" sz="2000" dirty="0"/>
              <a:t>数等，但没有直接告诉我们各个模型之间的关联信息。因此我们需要自行用爬虫爬取各个模型的衍生模型与</a:t>
            </a:r>
            <a:r>
              <a:rPr lang="en-US" altLang="zh-CN" sz="2000" dirty="0"/>
              <a:t>Web</a:t>
            </a:r>
            <a:r>
              <a:rPr lang="zh-CN" altLang="en-US" sz="2000" dirty="0"/>
              <a:t>应用等相关数据，并与已知信息做整合。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三是</a:t>
            </a:r>
            <a:r>
              <a:rPr lang="zh-CN" altLang="en-US" sz="2000" b="1" dirty="0"/>
              <a:t>复杂关系网络的构建</a:t>
            </a:r>
            <a:r>
              <a:rPr lang="zh-CN" altLang="en-US" sz="2000" dirty="0"/>
              <a:t>。</a:t>
            </a:r>
            <a:r>
              <a:rPr lang="en-US" altLang="zh-CN" sz="2000" dirty="0"/>
              <a:t>Hugging Face</a:t>
            </a:r>
            <a:r>
              <a:rPr lang="zh-CN" altLang="en-US" sz="2000" dirty="0"/>
              <a:t>平台上的模型生态关系复杂，如何通过算法和可视化工具展示多层级的网络结构是一个技术难点。大模型数量庞大，关系网络可能包含成千上万个节点和边，高效渲染的难度较大。此外还需要做到与用户交互，用户需要能够筛选、聚焦和探索网络中的不同部分，比如查看某个基础模型及其衍生关系，动态查看特定指标等。</a:t>
            </a: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66CAB4-3F4F-FD96-4DFD-4D135316D4FE}"/>
              </a:ext>
            </a:extLst>
          </p:cNvPr>
          <p:cNvSpPr txBox="1"/>
          <p:nvPr/>
        </p:nvSpPr>
        <p:spPr>
          <a:xfrm>
            <a:off x="647747" y="1415909"/>
            <a:ext cx="3356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技术挑战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0A7C3F-4D6F-DA03-5DD0-F31586DBDBFD}"/>
              </a:ext>
            </a:extLst>
          </p:cNvPr>
          <p:cNvSpPr/>
          <p:nvPr/>
        </p:nvSpPr>
        <p:spPr>
          <a:xfrm>
            <a:off x="789063" y="1843064"/>
            <a:ext cx="43940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959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F0067-E3B4-6587-22CC-BA5FC4160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27FBEB-CD12-B7B1-2966-4F8D857F6C22}"/>
              </a:ext>
            </a:extLst>
          </p:cNvPr>
          <p:cNvSpPr txBox="1"/>
          <p:nvPr/>
        </p:nvSpPr>
        <p:spPr>
          <a:xfrm>
            <a:off x="3098182" y="306544"/>
            <a:ext cx="599563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  <a:reflection blurRad="6350" stA="95000" endA="300" endPos="54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n w="13462">
                  <a:noFill/>
                  <a:prstDash val="solid"/>
                </a:ln>
                <a:solidFill>
                  <a:srgbClr val="0E43C6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五、应用场景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BBD6A9-CCE5-09E5-C8BD-FE66B93499EC}"/>
              </a:ext>
            </a:extLst>
          </p:cNvPr>
          <p:cNvSpPr txBox="1"/>
          <p:nvPr/>
        </p:nvSpPr>
        <p:spPr>
          <a:xfrm>
            <a:off x="647747" y="1415909"/>
            <a:ext cx="3356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用户画像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6A8AC0-1FF8-C120-0D3E-06DAD16C8B08}"/>
              </a:ext>
            </a:extLst>
          </p:cNvPr>
          <p:cNvSpPr/>
          <p:nvPr/>
        </p:nvSpPr>
        <p:spPr>
          <a:xfrm>
            <a:off x="789063" y="1843064"/>
            <a:ext cx="43940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5BA50E4-E2AD-AF7A-E6E6-D55BC0078965}"/>
              </a:ext>
            </a:extLst>
          </p:cNvPr>
          <p:cNvGrpSpPr/>
          <p:nvPr/>
        </p:nvGrpSpPr>
        <p:grpSpPr>
          <a:xfrm>
            <a:off x="559145" y="2479361"/>
            <a:ext cx="3137835" cy="3502578"/>
            <a:chOff x="559145" y="2479361"/>
            <a:chExt cx="3137835" cy="3502578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9C68F87-65D1-53E5-453A-B07F4C3C323A}"/>
                </a:ext>
              </a:extLst>
            </p:cNvPr>
            <p:cNvGrpSpPr/>
            <p:nvPr/>
          </p:nvGrpSpPr>
          <p:grpSpPr>
            <a:xfrm>
              <a:off x="559145" y="2479361"/>
              <a:ext cx="3137835" cy="2228964"/>
              <a:chOff x="789063" y="2476500"/>
              <a:chExt cx="3137835" cy="2228964"/>
            </a:xfrm>
          </p:grpSpPr>
          <p:pic>
            <p:nvPicPr>
              <p:cNvPr id="7" name="图形 6">
                <a:extLst>
                  <a:ext uri="{FF2B5EF4-FFF2-40B4-BE49-F238E27FC236}">
                    <a16:creationId xmlns:a16="http://schemas.microsoft.com/office/drawing/2014/main" id="{CC506E79-3CD3-8B02-744E-AC7BD62D3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73428" y="2476500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762173-DCC5-697D-A664-875C472079E6}"/>
                  </a:ext>
                </a:extLst>
              </p:cNvPr>
              <p:cNvSpPr txBox="1"/>
              <p:nvPr/>
            </p:nvSpPr>
            <p:spPr>
              <a:xfrm>
                <a:off x="789063" y="4305354"/>
                <a:ext cx="31378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/>
                  <a:t>AI</a:t>
                </a:r>
                <a:r>
                  <a:rPr lang="zh-CN" altLang="en-US" sz="2000" b="1" dirty="0"/>
                  <a:t>研究者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421AE6E-8043-4650-20B8-FAD5121AE749}"/>
                </a:ext>
              </a:extLst>
            </p:cNvPr>
            <p:cNvSpPr txBox="1"/>
            <p:nvPr/>
          </p:nvSpPr>
          <p:spPr>
            <a:xfrm>
              <a:off x="789063" y="4781610"/>
              <a:ext cx="29079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帮助研究者们快速了解大模型的影响力，选择合适的基础模型或微调模型进行研究与应用。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2DF4E89-C9C4-4E63-2955-2612F3DDEA4B}"/>
              </a:ext>
            </a:extLst>
          </p:cNvPr>
          <p:cNvGrpSpPr/>
          <p:nvPr/>
        </p:nvGrpSpPr>
        <p:grpSpPr>
          <a:xfrm>
            <a:off x="4386135" y="2476500"/>
            <a:ext cx="3137835" cy="4059436"/>
            <a:chOff x="4386135" y="2476500"/>
            <a:chExt cx="3137835" cy="405943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3AEBF0D-D9A5-F93F-5E55-D0BD0D356BD6}"/>
                </a:ext>
              </a:extLst>
            </p:cNvPr>
            <p:cNvGrpSpPr/>
            <p:nvPr/>
          </p:nvGrpSpPr>
          <p:grpSpPr>
            <a:xfrm>
              <a:off x="4386135" y="2476500"/>
              <a:ext cx="3137835" cy="2231825"/>
              <a:chOff x="4511263" y="2476500"/>
              <a:chExt cx="3137835" cy="2231825"/>
            </a:xfrm>
          </p:grpSpPr>
          <p:pic>
            <p:nvPicPr>
              <p:cNvPr id="10" name="图形 9">
                <a:extLst>
                  <a:ext uri="{FF2B5EF4-FFF2-40B4-BE49-F238E27FC236}">
                    <a16:creationId xmlns:a16="http://schemas.microsoft.com/office/drawing/2014/main" id="{A68D38D1-461E-B2D3-F4F8-E60919A99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3499" y="2476500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8BAC889-7824-5232-633C-6D64F1E3C3C0}"/>
                  </a:ext>
                </a:extLst>
              </p:cNvPr>
              <p:cNvSpPr txBox="1"/>
              <p:nvPr/>
            </p:nvSpPr>
            <p:spPr>
              <a:xfrm>
                <a:off x="4511263" y="4308215"/>
                <a:ext cx="31378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/>
                  <a:t>组织与企业</a:t>
                </a: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F604435-ABF3-A104-7AC6-77FB307A1C4D}"/>
                </a:ext>
              </a:extLst>
            </p:cNvPr>
            <p:cNvSpPr txBox="1"/>
            <p:nvPr/>
          </p:nvSpPr>
          <p:spPr>
            <a:xfrm>
              <a:off x="4501093" y="4781610"/>
              <a:ext cx="290791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企业作为模型开发者，可以直观地看到自己模型的影响力；作为模型使用者，可以据可视化网络图找到合适的微调模型，加速项目开发。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49F3D4E-72CE-0DEB-B30D-3752B402B0E6}"/>
              </a:ext>
            </a:extLst>
          </p:cNvPr>
          <p:cNvGrpSpPr/>
          <p:nvPr/>
        </p:nvGrpSpPr>
        <p:grpSpPr>
          <a:xfrm>
            <a:off x="8495020" y="2400354"/>
            <a:ext cx="3137835" cy="4135582"/>
            <a:chOff x="8495020" y="2400354"/>
            <a:chExt cx="3137835" cy="4135582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68FA040-81DF-10C5-A7C7-13AB12237B39}"/>
                </a:ext>
              </a:extLst>
            </p:cNvPr>
            <p:cNvGrpSpPr/>
            <p:nvPr/>
          </p:nvGrpSpPr>
          <p:grpSpPr>
            <a:xfrm>
              <a:off x="8495020" y="2400354"/>
              <a:ext cx="3137835" cy="2381256"/>
              <a:chOff x="8661245" y="2400354"/>
              <a:chExt cx="3137835" cy="2381256"/>
            </a:xfrm>
          </p:grpSpPr>
          <p:pic>
            <p:nvPicPr>
              <p:cNvPr id="12" name="图形 11">
                <a:extLst>
                  <a:ext uri="{FF2B5EF4-FFF2-40B4-BE49-F238E27FC236}">
                    <a16:creationId xmlns:a16="http://schemas.microsoft.com/office/drawing/2014/main" id="{DD973B96-AE39-AF9D-F078-ED4436674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77663" y="2400354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49C35CC-F2A1-A426-B1D5-FB64799FF0EE}"/>
                  </a:ext>
                </a:extLst>
              </p:cNvPr>
              <p:cNvSpPr txBox="1"/>
              <p:nvPr/>
            </p:nvSpPr>
            <p:spPr>
              <a:xfrm>
                <a:off x="8661245" y="4381500"/>
                <a:ext cx="31378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/>
                  <a:t>大模型开源平台</a:t>
                </a: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008511F-A857-7488-3AF6-DC018FDEF8F2}"/>
                </a:ext>
              </a:extLst>
            </p:cNvPr>
            <p:cNvSpPr txBox="1"/>
            <p:nvPr/>
          </p:nvSpPr>
          <p:spPr>
            <a:xfrm>
              <a:off x="8903368" y="4781610"/>
              <a:ext cx="257657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在网页直观地展现平台的大模型生态，用于评估大模型的受欢迎度和应用广度，指导平台用户的选择，优化模型推荐机制。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85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10A08-6171-07F3-A199-141D1C035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4D777D5-F026-4735-E74E-216C0A981D62}"/>
              </a:ext>
            </a:extLst>
          </p:cNvPr>
          <p:cNvSpPr txBox="1"/>
          <p:nvPr/>
        </p:nvSpPr>
        <p:spPr>
          <a:xfrm>
            <a:off x="3098182" y="306544"/>
            <a:ext cx="599563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  <a:reflection blurRad="6350" stA="95000" endA="300" endPos="54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n w="13462">
                  <a:noFill/>
                  <a:prstDash val="solid"/>
                </a:ln>
                <a:solidFill>
                  <a:srgbClr val="0E43C6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五、应用场景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A380F38-1ECD-83BD-7907-7BA08BB29E35}"/>
              </a:ext>
            </a:extLst>
          </p:cNvPr>
          <p:cNvSpPr txBox="1"/>
          <p:nvPr/>
        </p:nvSpPr>
        <p:spPr>
          <a:xfrm>
            <a:off x="647747" y="1415909"/>
            <a:ext cx="3356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未来展望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3E8A1D-7409-C2B9-0B7D-2ADD5CBCE541}"/>
              </a:ext>
            </a:extLst>
          </p:cNvPr>
          <p:cNvSpPr/>
          <p:nvPr/>
        </p:nvSpPr>
        <p:spPr>
          <a:xfrm>
            <a:off x="789063" y="1843064"/>
            <a:ext cx="43940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DFF26B-2BF4-3783-0E7B-4EBDE18215D0}"/>
              </a:ext>
            </a:extLst>
          </p:cNvPr>
          <p:cNvSpPr txBox="1"/>
          <p:nvPr/>
        </p:nvSpPr>
        <p:spPr>
          <a:xfrm>
            <a:off x="888817" y="2163385"/>
            <a:ext cx="10064732" cy="420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	</a:t>
            </a:r>
            <a:r>
              <a:rPr lang="zh-CN" altLang="en-US" sz="2000" b="1" dirty="0"/>
              <a:t>扩展</a:t>
            </a:r>
            <a:r>
              <a:rPr lang="en-US" altLang="zh-CN" sz="2000" b="1" dirty="0"/>
              <a:t>Hugging Face</a:t>
            </a:r>
            <a:r>
              <a:rPr lang="zh-CN" altLang="en-US" sz="2000" b="1" dirty="0"/>
              <a:t>历史数据：</a:t>
            </a:r>
            <a:r>
              <a:rPr lang="zh-CN" altLang="en-US" sz="2000" dirty="0"/>
              <a:t>目前</a:t>
            </a:r>
            <a:r>
              <a:rPr lang="en-US" altLang="zh-CN" sz="2000" dirty="0"/>
              <a:t>Hugging Face API</a:t>
            </a:r>
            <a:r>
              <a:rPr lang="zh-CN" altLang="en-US" sz="2000" dirty="0"/>
              <a:t>只能提供实时数据，但缺乏历史记录。如果未来能够获取 </a:t>
            </a:r>
            <a:r>
              <a:rPr lang="en-US" altLang="zh-CN" sz="2000" dirty="0"/>
              <a:t>Hugging Face </a:t>
            </a:r>
            <a:r>
              <a:rPr lang="zh-CN" altLang="en-US" sz="2000" dirty="0"/>
              <a:t>平台的历史数据（如模型下载趋势、</a:t>
            </a:r>
            <a:r>
              <a:rPr lang="en-US" altLang="zh-CN" sz="2000" dirty="0"/>
              <a:t>likes</a:t>
            </a:r>
            <a:r>
              <a:rPr lang="zh-CN" altLang="en-US" sz="2000" dirty="0"/>
              <a:t>数历史变化、版本变化），将能更全面地展示大模型的发展路径与动态影响力，能构建起更完整的数据大屏。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	</a:t>
            </a:r>
            <a:r>
              <a:rPr lang="zh-CN" altLang="en-US" sz="2000" b="1" dirty="0"/>
              <a:t>整合双平台数据</a:t>
            </a:r>
            <a:r>
              <a:rPr lang="zh-CN" altLang="en-US" sz="2000" dirty="0"/>
              <a:t>：整合</a:t>
            </a:r>
            <a:r>
              <a:rPr lang="en-US" altLang="zh-CN" sz="2000" dirty="0"/>
              <a:t>GitHub</a:t>
            </a:r>
            <a:r>
              <a:rPr lang="zh-CN" altLang="en-US" sz="2000" dirty="0"/>
              <a:t>与</a:t>
            </a:r>
            <a:r>
              <a:rPr lang="en-US" altLang="zh-CN" sz="2000" dirty="0"/>
              <a:t>Hugging Face</a:t>
            </a:r>
            <a:r>
              <a:rPr lang="zh-CN" altLang="en-US" sz="2000" dirty="0"/>
              <a:t>数据，用双平台的数据构建算法，建立完整的大模型生态。考虑到有些组织未做到双平台同步相同更新，这一想法很难实现，而且双平台的模型可能需要人为手动匹配，时间成本较高。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	</a:t>
            </a:r>
            <a:r>
              <a:rPr lang="zh-CN" altLang="en-US" sz="2000" b="1" dirty="0"/>
              <a:t>自动化数据爬取与实时更新</a:t>
            </a:r>
            <a:r>
              <a:rPr lang="zh-CN" altLang="en-US" sz="2000" dirty="0"/>
              <a:t>：实现自动化的数据抓取与更新，确保影响力分析和可视化展示始终基于最新的数据。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774621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8598D-6B62-369D-DAC2-4503C7A70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C59D8D-1E91-3DB6-8272-751B41D198B9}"/>
              </a:ext>
            </a:extLst>
          </p:cNvPr>
          <p:cNvSpPr txBox="1"/>
          <p:nvPr/>
        </p:nvSpPr>
        <p:spPr>
          <a:xfrm>
            <a:off x="3098182" y="306544"/>
            <a:ext cx="599563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  <a:reflection blurRad="6350" stA="95000" endA="300" endPos="54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n w="13462">
                  <a:noFill/>
                  <a:prstDash val="solid"/>
                </a:ln>
                <a:solidFill>
                  <a:srgbClr val="0E43C6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六、创新点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268D5F9-FE63-8CC0-8FBC-F82254382C00}"/>
              </a:ext>
            </a:extLst>
          </p:cNvPr>
          <p:cNvSpPr txBox="1"/>
          <p:nvPr/>
        </p:nvSpPr>
        <p:spPr>
          <a:xfrm>
            <a:off x="647747" y="1415909"/>
            <a:ext cx="3356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创新点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2BB02C-EC8B-5034-3D4D-46D0522194AF}"/>
              </a:ext>
            </a:extLst>
          </p:cNvPr>
          <p:cNvSpPr/>
          <p:nvPr/>
        </p:nvSpPr>
        <p:spPr>
          <a:xfrm>
            <a:off x="789063" y="1843064"/>
            <a:ext cx="43940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198ECB3-5999-7D7D-588D-82F4C78BFBC4}"/>
              </a:ext>
            </a:extLst>
          </p:cNvPr>
          <p:cNvGrpSpPr/>
          <p:nvPr/>
        </p:nvGrpSpPr>
        <p:grpSpPr>
          <a:xfrm>
            <a:off x="536082" y="2155943"/>
            <a:ext cx="11404702" cy="4490323"/>
            <a:chOff x="295451" y="1944236"/>
            <a:chExt cx="11404702" cy="4490323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616841F-E07D-F1A4-96B9-1A92175E29EA}"/>
                </a:ext>
              </a:extLst>
            </p:cNvPr>
            <p:cNvSpPr txBox="1"/>
            <p:nvPr/>
          </p:nvSpPr>
          <p:spPr>
            <a:xfrm>
              <a:off x="8177796" y="3563325"/>
              <a:ext cx="352235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b="1" dirty="0"/>
            </a:p>
            <a:p>
              <a:pPr algn="ctr"/>
              <a:r>
                <a:rPr lang="zh-CN" altLang="en-US" b="1" dirty="0"/>
                <a:t>功能创新性</a:t>
              </a:r>
              <a:endParaRPr lang="en-US" altLang="zh-CN" b="1" dirty="0"/>
            </a:p>
            <a:p>
              <a:r>
                <a:rPr lang="zh-CN" altLang="en-US" dirty="0"/>
                <a:t>可视化网络图展示 </a:t>
              </a:r>
              <a:r>
                <a:rPr lang="en-US" altLang="zh-CN" dirty="0"/>
                <a:t>Hugging Face </a:t>
              </a:r>
              <a:r>
                <a:rPr lang="zh-CN" altLang="en-US" dirty="0"/>
                <a:t>平台上基础模型与其衍生模型及 </a:t>
              </a:r>
              <a:r>
                <a:rPr lang="en-US" altLang="zh-CN" dirty="0"/>
                <a:t>Web </a:t>
              </a:r>
              <a:r>
                <a:rPr lang="zh-CN" altLang="en-US" dirty="0"/>
                <a:t>应用之间的关系；数据大屏展示当前开源</a:t>
              </a:r>
              <a:r>
                <a:rPr lang="en-US" altLang="zh-CN" dirty="0"/>
                <a:t>AI</a:t>
              </a:r>
              <a:r>
                <a:rPr lang="zh-CN" altLang="en-US" dirty="0"/>
                <a:t>大模型的发展状况以及展示</a:t>
              </a:r>
              <a:r>
                <a:rPr lang="en-US" altLang="zh-CN" dirty="0"/>
                <a:t>GitHub</a:t>
              </a:r>
              <a:r>
                <a:rPr lang="zh-CN" altLang="en-US" dirty="0"/>
                <a:t>平台上的历史活跃趋势。</a:t>
              </a:r>
            </a:p>
          </p:txBody>
        </p:sp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AF8D53BC-F004-281A-6B15-E4EE25DC1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383" y="1944236"/>
              <a:ext cx="1905000" cy="19050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53F3432-567C-B687-19FE-3C8646B5D22D}"/>
                </a:ext>
              </a:extLst>
            </p:cNvPr>
            <p:cNvSpPr txBox="1"/>
            <p:nvPr/>
          </p:nvSpPr>
          <p:spPr>
            <a:xfrm>
              <a:off x="295451" y="3904689"/>
              <a:ext cx="314282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领域创新</a:t>
              </a:r>
              <a:endParaRPr lang="en-US" altLang="zh-CN" b="1" dirty="0"/>
            </a:p>
            <a:p>
              <a:r>
                <a:rPr lang="zh-CN" altLang="en-US" dirty="0"/>
                <a:t>为</a:t>
              </a:r>
              <a:r>
                <a:rPr lang="en-US" altLang="zh-CN" dirty="0"/>
                <a:t>AI</a:t>
              </a:r>
              <a:r>
                <a:rPr lang="zh-CN" altLang="en-US" dirty="0"/>
                <a:t>大模型这一独特开源生态领域提供了可视化分析与洞察服务。</a:t>
              </a:r>
              <a:endParaRPr lang="en-US" altLang="zh-CN" dirty="0"/>
            </a:p>
            <a:p>
              <a:pPr algn="ctr"/>
              <a:endParaRPr lang="zh-CN" altLang="en-US" dirty="0"/>
            </a:p>
          </p:txBody>
        </p: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CC891458-5DC2-C63B-8785-7E9A99B80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2664" y="1944236"/>
              <a:ext cx="1905000" cy="190500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1F28C3F-0FF6-945B-8453-DB7B53F8B2EB}"/>
                </a:ext>
              </a:extLst>
            </p:cNvPr>
            <p:cNvSpPr txBox="1"/>
            <p:nvPr/>
          </p:nvSpPr>
          <p:spPr>
            <a:xfrm>
              <a:off x="4340994" y="3849236"/>
              <a:ext cx="274320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算法创新</a:t>
              </a:r>
              <a:endParaRPr lang="en-US" altLang="zh-CN" b="1" dirty="0"/>
            </a:p>
            <a:p>
              <a:r>
                <a:rPr lang="zh-CN" altLang="en-US" dirty="0"/>
                <a:t>设计新的专属于开源</a:t>
              </a:r>
              <a:r>
                <a:rPr lang="en-US" altLang="zh-CN" dirty="0"/>
                <a:t>AI</a:t>
              </a:r>
              <a:r>
                <a:rPr lang="zh-CN" altLang="en-US" dirty="0"/>
                <a:t>大模型领域的影响力评估标准，结合专家知识与统计学知识，不仅基于下载量、点赞数，还考虑模型的衍生版本和 </a:t>
              </a:r>
              <a:r>
                <a:rPr lang="en-US" altLang="zh-CN" dirty="0"/>
                <a:t>Web </a:t>
              </a:r>
              <a:r>
                <a:rPr lang="zh-CN" altLang="en-US" dirty="0"/>
                <a:t>应用活跃度等。</a:t>
              </a:r>
              <a:endParaRPr lang="en-US" altLang="zh-CN" dirty="0"/>
            </a:p>
            <a:p>
              <a:endParaRPr lang="zh-CN" altLang="en-US" dirty="0"/>
            </a:p>
          </p:txBody>
        </p:sp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CB288A96-42C8-70C1-6796-35A61FAD8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86475" y="1944236"/>
              <a:ext cx="1905000" cy="19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35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763813" y="2799811"/>
            <a:ext cx="839894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/>
            <a:r>
              <a:rPr lang="en-US" altLang="zh-CN" sz="6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THANK YOU</a:t>
            </a:r>
            <a:endParaRPr lang="zh-CN" altLang="en-US" sz="6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42854" y="2281922"/>
            <a:ext cx="5619068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团队名称：不醒人室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李佳亮， 华东师范大学 数据科学与工程学院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陈子谦， 华东师范大学 数据科学与工程学院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4004FD-F0FA-D10A-8015-0031F85CCF0B}"/>
              </a:ext>
            </a:extLst>
          </p:cNvPr>
          <p:cNvSpPr txBox="1"/>
          <p:nvPr/>
        </p:nvSpPr>
        <p:spPr>
          <a:xfrm>
            <a:off x="3098182" y="306544"/>
            <a:ext cx="599563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  <a:reflection blurRad="6350" stA="95000" endA="300" endPos="54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n w="13462">
                  <a:noFill/>
                  <a:prstDash val="solid"/>
                </a:ln>
                <a:solidFill>
                  <a:srgbClr val="0E43C6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一、团队介绍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88A05ADB-2A9F-29E8-A4FD-92F8DFC2E0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8" name="Picture 6" descr="llm 的图像结果">
            <a:extLst>
              <a:ext uri="{FF2B5EF4-FFF2-40B4-BE49-F238E27FC236}">
                <a16:creationId xmlns:a16="http://schemas.microsoft.com/office/drawing/2014/main" id="{1191B218-7226-8EF6-4C79-953AB83CD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46" y="2119112"/>
            <a:ext cx="5014878" cy="314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6B957E-B634-4E10-74C8-2D029E837153}"/>
              </a:ext>
            </a:extLst>
          </p:cNvPr>
          <p:cNvSpPr txBox="1"/>
          <p:nvPr/>
        </p:nvSpPr>
        <p:spPr>
          <a:xfrm>
            <a:off x="3098182" y="306544"/>
            <a:ext cx="599563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  <a:reflection blurRad="6350" stA="95000" endA="300" endPos="54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n w="13462">
                  <a:noFill/>
                  <a:prstDash val="solid"/>
                </a:ln>
                <a:solidFill>
                  <a:srgbClr val="0E43C6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二、需求洞察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2E7B52-AFBF-0514-9E8E-9883D672E3A1}"/>
              </a:ext>
            </a:extLst>
          </p:cNvPr>
          <p:cNvSpPr txBox="1"/>
          <p:nvPr/>
        </p:nvSpPr>
        <p:spPr>
          <a:xfrm>
            <a:off x="789063" y="2259638"/>
            <a:ext cx="4976470" cy="420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近几年来，</a:t>
            </a:r>
            <a:r>
              <a:rPr lang="en-US" altLang="zh-CN" sz="2000" dirty="0"/>
              <a:t>AI</a:t>
            </a:r>
            <a:r>
              <a:rPr lang="zh-CN" altLang="en-US" sz="2000" dirty="0"/>
              <a:t>大语言模型这一新兴领域蓬勃发展，已经成为一个不可忽视的开源门类，形成了比较独立且庞大的开源生态系统，甚至有了专门的开源平台</a:t>
            </a:r>
            <a:r>
              <a:rPr lang="en-US" altLang="zh-CN" sz="2000" dirty="0"/>
              <a:t>Hugging Face</a:t>
            </a:r>
            <a:r>
              <a:rPr lang="zh-CN" altLang="en-US" sz="2000" dirty="0"/>
              <a:t>。而目前</a:t>
            </a:r>
            <a:r>
              <a:rPr lang="en-US" altLang="zh-CN" sz="2000" dirty="0" err="1"/>
              <a:t>OpenDigger</a:t>
            </a:r>
            <a:r>
              <a:rPr lang="zh-CN" altLang="en-US" sz="2000" dirty="0"/>
              <a:t> 开源社区落地的下游应用主要针对广泛的 </a:t>
            </a:r>
            <a:r>
              <a:rPr lang="en-US" altLang="zh-CN" sz="2000" dirty="0"/>
              <a:t>GitHub </a:t>
            </a:r>
            <a:r>
              <a:rPr lang="zh-CN" altLang="en-US" sz="2000" dirty="0"/>
              <a:t>平台上的开源代码仓库的分析，对于</a:t>
            </a:r>
            <a:r>
              <a:rPr lang="en-US" altLang="zh-CN" sz="2000" dirty="0"/>
              <a:t>AI</a:t>
            </a:r>
            <a:r>
              <a:rPr lang="zh-CN" altLang="en-US" sz="2000" dirty="0"/>
              <a:t>大模型这一领域的专门可视化分析与网络构建，目前是缺少的。</a:t>
            </a: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58C0EA-CAB5-7F4E-F0D4-772B39EDC33B}"/>
              </a:ext>
            </a:extLst>
          </p:cNvPr>
          <p:cNvSpPr txBox="1"/>
          <p:nvPr/>
        </p:nvSpPr>
        <p:spPr>
          <a:xfrm>
            <a:off x="647747" y="1615964"/>
            <a:ext cx="38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开源</a:t>
            </a:r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AI</a:t>
            </a: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大模型可视化分析缺失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455A55-F69C-B45A-DD92-B6854C2643EF}"/>
              </a:ext>
            </a:extLst>
          </p:cNvPr>
          <p:cNvSpPr/>
          <p:nvPr/>
        </p:nvSpPr>
        <p:spPr>
          <a:xfrm>
            <a:off x="789063" y="2043119"/>
            <a:ext cx="43940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25ABAB3-6570-834C-0D6B-F10E3D754666}"/>
              </a:ext>
            </a:extLst>
          </p:cNvPr>
          <p:cNvGrpSpPr/>
          <p:nvPr/>
        </p:nvGrpSpPr>
        <p:grpSpPr>
          <a:xfrm>
            <a:off x="5765533" y="1469765"/>
            <a:ext cx="6426467" cy="5102297"/>
            <a:chOff x="5765533" y="1469765"/>
            <a:chExt cx="6426467" cy="5102297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3065D3A-AB71-72C9-5685-3B74A7D2C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37063"/>
            <a:stretch/>
          </p:blipFill>
          <p:spPr>
            <a:xfrm>
              <a:off x="6400373" y="1469765"/>
              <a:ext cx="5386888" cy="3186886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B644485-0D5A-85AF-5927-F9042C6A1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5533" y="3231694"/>
              <a:ext cx="4812968" cy="259066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DFD502B-7CBF-D572-6912-8D4E3F10B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6871" y="3593043"/>
              <a:ext cx="4985129" cy="29790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1833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6AC00-CB76-9350-0961-17B891E16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E144A9D-A677-9CF5-1BFE-6158670B8EDD}"/>
              </a:ext>
            </a:extLst>
          </p:cNvPr>
          <p:cNvSpPr txBox="1"/>
          <p:nvPr/>
        </p:nvSpPr>
        <p:spPr>
          <a:xfrm>
            <a:off x="3098182" y="306544"/>
            <a:ext cx="599563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  <a:reflection blurRad="6350" stA="95000" endA="300" endPos="54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n w="13462">
                  <a:noFill/>
                  <a:prstDash val="solid"/>
                </a:ln>
                <a:solidFill>
                  <a:srgbClr val="0E43C6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二、需求洞察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223A77-278E-F7A5-0E5C-4F082E3057B6}"/>
              </a:ext>
            </a:extLst>
          </p:cNvPr>
          <p:cNvSpPr txBox="1"/>
          <p:nvPr/>
        </p:nvSpPr>
        <p:spPr>
          <a:xfrm>
            <a:off x="789063" y="2259638"/>
            <a:ext cx="4815036" cy="327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此外，虽然</a:t>
            </a:r>
            <a:r>
              <a:rPr lang="en-US" altLang="zh-CN" sz="2000" dirty="0" err="1"/>
              <a:t>OpenDigger</a:t>
            </a:r>
            <a:r>
              <a:rPr lang="zh-CN" altLang="en-US" sz="2000" dirty="0"/>
              <a:t>给出了许多评价</a:t>
            </a:r>
            <a:r>
              <a:rPr lang="en-US" altLang="zh-CN" sz="2000" dirty="0"/>
              <a:t>GitHub</a:t>
            </a:r>
            <a:r>
              <a:rPr lang="zh-CN" altLang="en-US" sz="2000" dirty="0"/>
              <a:t>开源项目的评分算法，但是开源大模型还有一个主阵地在</a:t>
            </a:r>
            <a:r>
              <a:rPr lang="en-US" altLang="zh-CN" sz="2000" dirty="0"/>
              <a:t>Hugging Face</a:t>
            </a:r>
            <a:r>
              <a:rPr lang="zh-CN" altLang="en-US" sz="2000" dirty="0"/>
              <a:t>，其拥有不同于普通</a:t>
            </a:r>
            <a:r>
              <a:rPr lang="en-US" altLang="zh-CN" sz="2000" dirty="0"/>
              <a:t>GitHub</a:t>
            </a:r>
            <a:r>
              <a:rPr lang="zh-CN" altLang="en-US" sz="2000" dirty="0"/>
              <a:t>开源项目的独特开源生态体系，因此大模型的受关注度、应用程度及影响力等还需要一个更加专门化、系统化的统一评估标准。</a:t>
            </a:r>
            <a:endParaRPr lang="en-US" altLang="zh-CN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D62D68-B582-7BC1-1D01-706F2415A368}"/>
              </a:ext>
            </a:extLst>
          </p:cNvPr>
          <p:cNvSpPr txBox="1"/>
          <p:nvPr/>
        </p:nvSpPr>
        <p:spPr>
          <a:xfrm>
            <a:off x="647747" y="1615964"/>
            <a:ext cx="288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缺乏相关评价指标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5EBD7D-60D9-29E8-3E0A-B0DD09990B45}"/>
              </a:ext>
            </a:extLst>
          </p:cNvPr>
          <p:cNvSpPr/>
          <p:nvPr/>
        </p:nvSpPr>
        <p:spPr>
          <a:xfrm>
            <a:off x="789063" y="2043119"/>
            <a:ext cx="43940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64D789E-C25B-32BF-81B9-7054AA840963}"/>
              </a:ext>
            </a:extLst>
          </p:cNvPr>
          <p:cNvGrpSpPr/>
          <p:nvPr/>
        </p:nvGrpSpPr>
        <p:grpSpPr>
          <a:xfrm>
            <a:off x="6147734" y="2291433"/>
            <a:ext cx="5723780" cy="4294537"/>
            <a:chOff x="6147734" y="2291433"/>
            <a:chExt cx="5723780" cy="4294537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EA7572D-DD42-D055-70A1-3574B7158B7B}"/>
                </a:ext>
              </a:extLst>
            </p:cNvPr>
            <p:cNvGrpSpPr/>
            <p:nvPr/>
          </p:nvGrpSpPr>
          <p:grpSpPr>
            <a:xfrm>
              <a:off x="6147734" y="2291433"/>
              <a:ext cx="5723780" cy="3799141"/>
              <a:chOff x="6231927" y="2455263"/>
              <a:chExt cx="5723780" cy="3799141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D5948683-31C1-4126-EA30-EFC7BD897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31927" y="4191004"/>
                <a:ext cx="2923039" cy="2063400"/>
              </a:xfrm>
              <a:prstGeom prst="rect">
                <a:avLst/>
              </a:prstGeom>
            </p:spPr>
          </p:pic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77939573-5CF3-B4CB-5161-C0A0430EE4A3}"/>
                  </a:ext>
                </a:extLst>
              </p:cNvPr>
              <p:cNvGrpSpPr/>
              <p:nvPr/>
            </p:nvGrpSpPr>
            <p:grpSpPr>
              <a:xfrm>
                <a:off x="6231927" y="2455263"/>
                <a:ext cx="5723780" cy="3799141"/>
                <a:chOff x="6231927" y="2533010"/>
                <a:chExt cx="5723780" cy="3799141"/>
              </a:xfrm>
            </p:grpSpPr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id="{01EA093D-1728-F14A-FDCC-4BE3752EE3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31927" y="2533010"/>
                  <a:ext cx="5723780" cy="356463"/>
                </a:xfrm>
                <a:prstGeom prst="rect">
                  <a:avLst/>
                </a:prstGeom>
              </p:spPr>
            </p:pic>
            <p:pic>
              <p:nvPicPr>
                <p:cNvPr id="15" name="图片 14">
                  <a:extLst>
                    <a:ext uri="{FF2B5EF4-FFF2-40B4-BE49-F238E27FC236}">
                      <a16:creationId xmlns:a16="http://schemas.microsoft.com/office/drawing/2014/main" id="{EC0A0E54-3083-DD60-5331-91209BB2DC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31927" y="2849674"/>
                  <a:ext cx="5639587" cy="1505160"/>
                </a:xfrm>
                <a:prstGeom prst="rect">
                  <a:avLst/>
                </a:prstGeom>
              </p:spPr>
            </p:pic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83D23453-E9BB-8BC1-E215-E30DD433D2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47899" y="2849674"/>
                  <a:ext cx="3307808" cy="3482477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EF44624-4122-7AD6-6B58-FECEBC523CBE}"/>
                </a:ext>
              </a:extLst>
            </p:cNvPr>
            <p:cNvSpPr txBox="1"/>
            <p:nvPr/>
          </p:nvSpPr>
          <p:spPr>
            <a:xfrm>
              <a:off x="7321618" y="6216638"/>
              <a:ext cx="3824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Hugging Face</a:t>
              </a:r>
              <a:r>
                <a:rPr lang="zh-CN" altLang="en-US" dirty="0"/>
                <a:t>上的模型各项相关指标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3684B-8964-67DE-FF4C-1398E952A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4B19C3-57DE-F6E7-08C0-3EEC2EDF5C00}"/>
              </a:ext>
            </a:extLst>
          </p:cNvPr>
          <p:cNvSpPr txBox="1"/>
          <p:nvPr/>
        </p:nvSpPr>
        <p:spPr>
          <a:xfrm>
            <a:off x="3098182" y="306544"/>
            <a:ext cx="599563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  <a:reflection blurRad="6350" stA="95000" endA="300" endPos="54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>
                <a:ln w="13462">
                  <a:noFill/>
                  <a:prstDash val="solid"/>
                </a:ln>
                <a:solidFill>
                  <a:srgbClr val="0E43C6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二、需求洞察</a:t>
            </a:r>
            <a:endParaRPr lang="zh-CN" altLang="en-US" sz="4400" dirty="0">
              <a:ln w="13462">
                <a:noFill/>
                <a:prstDash val="solid"/>
              </a:ln>
              <a:solidFill>
                <a:srgbClr val="0E43C6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61CC89-53A0-7725-FB43-922F38105D26}"/>
              </a:ext>
            </a:extLst>
          </p:cNvPr>
          <p:cNvSpPr txBox="1"/>
          <p:nvPr/>
        </p:nvSpPr>
        <p:spPr>
          <a:xfrm>
            <a:off x="969111" y="1683227"/>
            <a:ext cx="10064732" cy="225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	</a:t>
            </a:r>
            <a:r>
              <a:rPr lang="zh-CN" altLang="en-US" sz="2400" dirty="0"/>
              <a:t>一言以蔽之，对于开源</a:t>
            </a:r>
            <a:r>
              <a:rPr lang="en-US" altLang="zh-CN" sz="2400" dirty="0"/>
              <a:t>AI</a:t>
            </a:r>
            <a:r>
              <a:rPr lang="zh-CN" altLang="en-US" sz="2400" dirty="0"/>
              <a:t>大模型还缺乏其统一的影响力排名量化指标与可视化洞察的平台。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	</a:t>
            </a:r>
            <a:r>
              <a:rPr lang="zh-CN" altLang="en-US" sz="2400" dirty="0"/>
              <a:t>于是，我们致力于构建一个面向</a:t>
            </a:r>
            <a:r>
              <a:rPr lang="en-US" altLang="zh-CN" sz="2400" dirty="0"/>
              <a:t>Hugging Face</a:t>
            </a:r>
            <a:r>
              <a:rPr lang="zh-CN" altLang="en-US" sz="2400" dirty="0"/>
              <a:t>和</a:t>
            </a:r>
            <a:r>
              <a:rPr lang="en-US" altLang="zh-CN" sz="2400" dirty="0"/>
              <a:t>GitHub</a:t>
            </a:r>
            <a:r>
              <a:rPr lang="zh-CN" altLang="en-US" sz="2400" dirty="0"/>
              <a:t>双平台的开源</a:t>
            </a:r>
            <a:r>
              <a:rPr lang="en-US" altLang="zh-CN" sz="2400" dirty="0"/>
              <a:t>AI </a:t>
            </a:r>
            <a:r>
              <a:rPr lang="zh-CN" altLang="en-US" sz="2400" dirty="0"/>
              <a:t>大模型生态分析与可视化应用。</a:t>
            </a:r>
            <a:endParaRPr lang="en-US" altLang="zh-CN" sz="2400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BA49281-02EC-CC11-EA1A-798D323CAE96}"/>
              </a:ext>
            </a:extLst>
          </p:cNvPr>
          <p:cNvGrpSpPr/>
          <p:nvPr/>
        </p:nvGrpSpPr>
        <p:grpSpPr>
          <a:xfrm>
            <a:off x="2915288" y="4157295"/>
            <a:ext cx="5706905" cy="2315695"/>
            <a:chOff x="3011541" y="4542305"/>
            <a:chExt cx="5706905" cy="2315695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0EBE7F56-1884-5056-4E55-02E40F9CA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1541" y="5416157"/>
              <a:ext cx="1556536" cy="1441843"/>
            </a:xfrm>
            <a:prstGeom prst="rect">
              <a:avLst/>
            </a:prstGeom>
          </p:spPr>
        </p:pic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0EF6580B-261A-446E-2F36-3906F052B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66469" y="5416157"/>
              <a:ext cx="1351977" cy="1324386"/>
            </a:xfrm>
            <a:prstGeom prst="rect">
              <a:avLst/>
            </a:prstGeom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394A07B0-75FB-8A2D-9042-87D03D9F0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50231" y="4542305"/>
              <a:ext cx="1324386" cy="1324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673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BD531-0916-D24D-2F64-2A010330C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7E5D29-D38D-2B23-575C-EB81238326F9}"/>
              </a:ext>
            </a:extLst>
          </p:cNvPr>
          <p:cNvSpPr txBox="1"/>
          <p:nvPr/>
        </p:nvSpPr>
        <p:spPr>
          <a:xfrm>
            <a:off x="3098182" y="306544"/>
            <a:ext cx="599563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  <a:reflection blurRad="6350" stA="95000" endA="300" endPos="54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n w="13462">
                  <a:noFill/>
                  <a:prstDash val="solid"/>
                </a:ln>
                <a:solidFill>
                  <a:srgbClr val="0E43C6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三、设计方案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210F06-CBD5-EFAC-A26A-DE68C52661B2}"/>
              </a:ext>
            </a:extLst>
          </p:cNvPr>
          <p:cNvSpPr txBox="1"/>
          <p:nvPr/>
        </p:nvSpPr>
        <p:spPr>
          <a:xfrm>
            <a:off x="888817" y="2163385"/>
            <a:ext cx="10064732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第一，我们会参考已有算法与专家经验，主要基于</a:t>
            </a:r>
            <a:r>
              <a:rPr lang="en-US" altLang="zh-CN" sz="2000" dirty="0"/>
              <a:t>Hugging Face</a:t>
            </a:r>
            <a:r>
              <a:rPr lang="zh-CN" altLang="en-US" sz="2000" dirty="0"/>
              <a:t>平台的数据，设计一个或多个适合于大模型这一领域的影响力评估标准。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与</a:t>
            </a:r>
            <a:r>
              <a:rPr lang="en-US" altLang="zh-CN" sz="2000" dirty="0"/>
              <a:t>GitHub</a:t>
            </a:r>
            <a:r>
              <a:rPr lang="zh-CN" altLang="en-US" sz="2000" dirty="0"/>
              <a:t>不同，</a:t>
            </a:r>
            <a:r>
              <a:rPr lang="en-US" altLang="zh-CN" sz="2000" dirty="0"/>
              <a:t>Hugging Face</a:t>
            </a:r>
            <a:r>
              <a:rPr lang="zh-CN" altLang="en-US" sz="2000" dirty="0"/>
              <a:t>平台上的大模型有下载量、</a:t>
            </a:r>
            <a:r>
              <a:rPr lang="en-US" altLang="zh-CN" sz="2000" dirty="0"/>
              <a:t>likes</a:t>
            </a:r>
            <a:r>
              <a:rPr lang="zh-CN" altLang="en-US" sz="2000" dirty="0"/>
              <a:t>数、讨论数等影响力评价指标。而大模型的影响力不能只用这些数据来衡量。</a:t>
            </a:r>
            <a:r>
              <a:rPr lang="en-US" altLang="zh-CN" sz="2000" dirty="0"/>
              <a:t>Hugging Face</a:t>
            </a:r>
            <a:r>
              <a:rPr lang="zh-CN" altLang="en-US" sz="2000" dirty="0"/>
              <a:t>上的大模型与</a:t>
            </a:r>
            <a:r>
              <a:rPr lang="en-US" altLang="zh-CN" sz="2000" dirty="0"/>
              <a:t>Web</a:t>
            </a:r>
            <a:r>
              <a:rPr lang="zh-CN" altLang="en-US" sz="2000" dirty="0"/>
              <a:t>应用形成了丰富的“关系网”，可以基于此得到该模型的微调版本</a:t>
            </a:r>
            <a:r>
              <a:rPr lang="en-US" altLang="zh-CN" sz="2000" dirty="0"/>
              <a:t>(finetunes)</a:t>
            </a:r>
            <a:r>
              <a:rPr lang="zh-CN" altLang="en-US" sz="2000" dirty="0"/>
              <a:t>、</a:t>
            </a:r>
            <a:r>
              <a:rPr lang="en-US" altLang="zh-CN" sz="2000" dirty="0"/>
              <a:t>Web</a:t>
            </a:r>
            <a:r>
              <a:rPr lang="zh-CN" altLang="en-US" sz="2000" dirty="0"/>
              <a:t>应用</a:t>
            </a:r>
            <a:r>
              <a:rPr lang="en-US" altLang="zh-CN" sz="2000" dirty="0"/>
              <a:t>(spaces)</a:t>
            </a:r>
            <a:r>
              <a:rPr lang="zh-CN" altLang="en-US" sz="2000" dirty="0"/>
              <a:t>的数量与活跃度等指标。这些都反映了一个大模型的影响力。通过这些数据，我们计划设计一个能够真正反映大模型影响力的算法。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83165FD-3B0E-FE8B-86AE-7A658F770B33}"/>
              </a:ext>
            </a:extLst>
          </p:cNvPr>
          <p:cNvSpPr txBox="1"/>
          <p:nvPr/>
        </p:nvSpPr>
        <p:spPr>
          <a:xfrm>
            <a:off x="647747" y="1415909"/>
            <a:ext cx="218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设计影响力算法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B6E9DC-0ACD-B6E9-3A3B-EFC02A94DA1F}"/>
              </a:ext>
            </a:extLst>
          </p:cNvPr>
          <p:cNvSpPr/>
          <p:nvPr/>
        </p:nvSpPr>
        <p:spPr>
          <a:xfrm>
            <a:off x="789063" y="1843064"/>
            <a:ext cx="43940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73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140F9-CC33-7D7D-6B85-446EC377A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835910-3AEB-40E6-0B70-189991E27889}"/>
              </a:ext>
            </a:extLst>
          </p:cNvPr>
          <p:cNvSpPr txBox="1"/>
          <p:nvPr/>
        </p:nvSpPr>
        <p:spPr>
          <a:xfrm>
            <a:off x="3098182" y="306544"/>
            <a:ext cx="599563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  <a:reflection blurRad="6350" stA="95000" endA="300" endPos="54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n w="13462">
                  <a:noFill/>
                  <a:prstDash val="solid"/>
                </a:ln>
                <a:solidFill>
                  <a:srgbClr val="0E43C6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三、设计方案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6AEF92-03F0-387C-2662-F0F96B869503}"/>
              </a:ext>
            </a:extLst>
          </p:cNvPr>
          <p:cNvSpPr txBox="1"/>
          <p:nvPr/>
        </p:nvSpPr>
        <p:spPr>
          <a:xfrm>
            <a:off x="647746" y="2161086"/>
            <a:ext cx="5995635" cy="420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第二，正如前面提到的，</a:t>
            </a:r>
            <a:r>
              <a:rPr lang="en-US" altLang="zh-CN" sz="2000" dirty="0"/>
              <a:t>Hugging Face</a:t>
            </a:r>
            <a:r>
              <a:rPr lang="zh-CN" altLang="en-US" sz="2000" dirty="0"/>
              <a:t>上的模型关系非常复杂，一个基础模型</a:t>
            </a:r>
            <a:r>
              <a:rPr lang="en-US" altLang="zh-CN" sz="2000" dirty="0"/>
              <a:t>(base model)</a:t>
            </a:r>
            <a:r>
              <a:rPr lang="zh-CN" altLang="en-US" sz="2000" dirty="0"/>
              <a:t>会有许多微调后</a:t>
            </a:r>
            <a:r>
              <a:rPr lang="en-US" altLang="zh-CN" sz="2000" dirty="0"/>
              <a:t>(finetuned)</a:t>
            </a:r>
            <a:r>
              <a:rPr lang="zh-CN" altLang="en-US" sz="2000" dirty="0"/>
              <a:t>的模型，而微调后的模型又有许多衍生版本，如二次微调版本</a:t>
            </a:r>
            <a:r>
              <a:rPr lang="en-US" altLang="zh-CN" sz="2000" dirty="0"/>
              <a:t>(finetunes)</a:t>
            </a:r>
            <a:r>
              <a:rPr lang="zh-CN" altLang="en-US" sz="2000" dirty="0"/>
              <a:t>、适配版本</a:t>
            </a:r>
            <a:r>
              <a:rPr lang="en-US" altLang="zh-CN" sz="2000" dirty="0"/>
              <a:t>(adapters)</a:t>
            </a:r>
            <a:r>
              <a:rPr lang="zh-CN" altLang="en-US" sz="2000" dirty="0"/>
              <a:t>和量化版本</a:t>
            </a:r>
            <a:r>
              <a:rPr lang="en-US" altLang="zh-CN" sz="2000" dirty="0"/>
              <a:t>(</a:t>
            </a:r>
            <a:r>
              <a:rPr lang="en-US" altLang="zh-CN" sz="2000" dirty="0" err="1"/>
              <a:t>quantizations</a:t>
            </a:r>
            <a:r>
              <a:rPr lang="en-US" altLang="zh-CN" sz="2000" dirty="0"/>
              <a:t>)</a:t>
            </a:r>
            <a:r>
              <a:rPr lang="zh-CN" altLang="en-US" sz="2000" dirty="0"/>
              <a:t>，这些模型还会落地应用到一些</a:t>
            </a:r>
            <a:r>
              <a:rPr lang="en-US" altLang="zh-CN" sz="2000" dirty="0"/>
              <a:t>Web</a:t>
            </a:r>
            <a:r>
              <a:rPr lang="zh-CN" altLang="en-US" sz="2000" dirty="0"/>
              <a:t>应用</a:t>
            </a:r>
            <a:r>
              <a:rPr lang="en-US" altLang="zh-CN" sz="2000" dirty="0"/>
              <a:t>(spaces)</a:t>
            </a:r>
            <a:r>
              <a:rPr lang="zh-CN" altLang="en-US" sz="2000" dirty="0"/>
              <a:t>。我们将构建一个大模型可视化网络，通过</a:t>
            </a:r>
            <a:r>
              <a:rPr lang="en-US" altLang="zh-CN" sz="2000" dirty="0" err="1"/>
              <a:t>EasyGraph</a:t>
            </a:r>
            <a:r>
              <a:rPr lang="zh-CN" altLang="en-US" sz="2000" dirty="0"/>
              <a:t>等开源工具，用直观的可交互图来展示 </a:t>
            </a:r>
            <a:r>
              <a:rPr lang="en-US" altLang="zh-CN" sz="2000" dirty="0"/>
              <a:t>Hugging Face </a:t>
            </a:r>
            <a:r>
              <a:rPr lang="zh-CN" altLang="en-US" sz="2000" dirty="0"/>
              <a:t>平台上大模型的影响力、生态结构与发展关系。</a:t>
            </a: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9E7974-60FD-EC01-40AF-CE894AE43D91}"/>
              </a:ext>
            </a:extLst>
          </p:cNvPr>
          <p:cNvSpPr txBox="1"/>
          <p:nvPr/>
        </p:nvSpPr>
        <p:spPr>
          <a:xfrm>
            <a:off x="647747" y="1415909"/>
            <a:ext cx="218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构建生态网络图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33F1FF-8A3B-4965-E929-E5438733C048}"/>
              </a:ext>
            </a:extLst>
          </p:cNvPr>
          <p:cNvSpPr/>
          <p:nvPr/>
        </p:nvSpPr>
        <p:spPr>
          <a:xfrm>
            <a:off x="789063" y="1843064"/>
            <a:ext cx="43940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00B6415-9EBC-3B89-D747-FBC3F7364C81}"/>
              </a:ext>
            </a:extLst>
          </p:cNvPr>
          <p:cNvGrpSpPr/>
          <p:nvPr/>
        </p:nvGrpSpPr>
        <p:grpSpPr>
          <a:xfrm>
            <a:off x="6982346" y="1562308"/>
            <a:ext cx="5748669" cy="5168362"/>
            <a:chOff x="6982346" y="1562308"/>
            <a:chExt cx="5748669" cy="516836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DD56677-3806-11ED-741C-A64F692F1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2346" y="1562308"/>
              <a:ext cx="4954590" cy="479903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E1B6A79-0189-9F3B-A8D1-D723BEEE2937}"/>
                </a:ext>
              </a:extLst>
            </p:cNvPr>
            <p:cNvSpPr txBox="1"/>
            <p:nvPr/>
          </p:nvSpPr>
          <p:spPr>
            <a:xfrm>
              <a:off x="7860632" y="6361338"/>
              <a:ext cx="4870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Hugging Face</a:t>
              </a:r>
              <a:r>
                <a:rPr lang="zh-CN" altLang="en-US" dirty="0"/>
                <a:t>上的模型关系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6700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A8040-1F19-49B7-2119-D60AA5F06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7CA353-4B24-F619-EA9C-6040A7CD23B7}"/>
              </a:ext>
            </a:extLst>
          </p:cNvPr>
          <p:cNvSpPr txBox="1"/>
          <p:nvPr/>
        </p:nvSpPr>
        <p:spPr>
          <a:xfrm>
            <a:off x="3098182" y="306544"/>
            <a:ext cx="599563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  <a:reflection blurRad="6350" stA="95000" endA="300" endPos="54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n w="13462">
                  <a:noFill/>
                  <a:prstDash val="solid"/>
                </a:ln>
                <a:solidFill>
                  <a:srgbClr val="0E43C6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三、设计方案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C52964-9335-69A2-B100-9732C6170F69}"/>
              </a:ext>
            </a:extLst>
          </p:cNvPr>
          <p:cNvSpPr txBox="1"/>
          <p:nvPr/>
        </p:nvSpPr>
        <p:spPr>
          <a:xfrm>
            <a:off x="647747" y="2161086"/>
            <a:ext cx="5204414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对于</a:t>
            </a:r>
            <a:r>
              <a:rPr lang="en-US" altLang="zh-CN" sz="2000" dirty="0"/>
              <a:t>Hugging Face</a:t>
            </a:r>
            <a:r>
              <a:rPr lang="zh-CN" altLang="en-US" sz="2000" dirty="0"/>
              <a:t>平台上数据的获取，我们需要整合</a:t>
            </a:r>
            <a:r>
              <a:rPr lang="en-US" altLang="zh-CN" sz="2000" dirty="0" err="1"/>
              <a:t>huggingface_hub</a:t>
            </a:r>
            <a:r>
              <a:rPr lang="en-US" altLang="zh-CN" sz="2000" dirty="0"/>
              <a:t> API</a:t>
            </a:r>
            <a:r>
              <a:rPr lang="zh-CN" altLang="en-US" sz="2000" dirty="0"/>
              <a:t>和爬虫获得的两方面数据。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Hugging Face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huggingface_hub</a:t>
            </a:r>
            <a:r>
              <a:rPr lang="en-US" altLang="zh-CN" sz="2000" dirty="0"/>
              <a:t> API</a:t>
            </a:r>
            <a:r>
              <a:rPr lang="zh-CN" altLang="en-US" sz="2000" dirty="0"/>
              <a:t>只提供了有限的信息，如下载量、</a:t>
            </a:r>
            <a:r>
              <a:rPr lang="en-US" altLang="zh-CN" sz="2000" dirty="0"/>
              <a:t>likes</a:t>
            </a:r>
            <a:r>
              <a:rPr lang="zh-CN" altLang="en-US" sz="2000" dirty="0"/>
              <a:t>数等，但没有直接告诉我们各个模型之间的关联信息。因此我们需要自行用爬虫爬取各个模型的衍生模型与</a:t>
            </a:r>
            <a:r>
              <a:rPr lang="en-US" altLang="zh-CN" sz="2000" dirty="0"/>
              <a:t>Web</a:t>
            </a:r>
            <a:r>
              <a:rPr lang="zh-CN" altLang="en-US" sz="2000" dirty="0"/>
              <a:t>应用等相关数据，并与已知信息做整合。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E8E7BD4-D3B4-50ED-731B-EB8EC6AF08F4}"/>
              </a:ext>
            </a:extLst>
          </p:cNvPr>
          <p:cNvSpPr txBox="1"/>
          <p:nvPr/>
        </p:nvSpPr>
        <p:spPr>
          <a:xfrm>
            <a:off x="647747" y="1415909"/>
            <a:ext cx="218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构建生态网络图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6B9A82-D559-725E-24FB-436E75B8D1D0}"/>
              </a:ext>
            </a:extLst>
          </p:cNvPr>
          <p:cNvSpPr/>
          <p:nvPr/>
        </p:nvSpPr>
        <p:spPr>
          <a:xfrm>
            <a:off x="789063" y="1843064"/>
            <a:ext cx="43940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CB0A187-E9E7-54CC-66C4-1D9EA2C9C2FF}"/>
              </a:ext>
            </a:extLst>
          </p:cNvPr>
          <p:cNvGrpSpPr/>
          <p:nvPr/>
        </p:nvGrpSpPr>
        <p:grpSpPr>
          <a:xfrm>
            <a:off x="7088985" y="1568918"/>
            <a:ext cx="5103015" cy="5017052"/>
            <a:chOff x="7088985" y="1568918"/>
            <a:chExt cx="5103015" cy="501705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05CDE7D-E1E3-B12F-D8F5-AAE66CE29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8985" y="1568918"/>
              <a:ext cx="4313952" cy="452411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9E45C06-AC77-8F75-AB38-BED888DD40EC}"/>
                </a:ext>
              </a:extLst>
            </p:cNvPr>
            <p:cNvSpPr txBox="1"/>
            <p:nvPr/>
          </p:nvSpPr>
          <p:spPr>
            <a:xfrm>
              <a:off x="7321617" y="6216638"/>
              <a:ext cx="4870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由 </a:t>
              </a:r>
              <a:r>
                <a:rPr lang="en-US" altLang="zh-CN" dirty="0" err="1"/>
                <a:t>huggingface_hub</a:t>
              </a:r>
              <a:r>
                <a:rPr lang="en-US" altLang="zh-CN" dirty="0"/>
                <a:t> API </a:t>
              </a:r>
              <a:r>
                <a:rPr lang="zh-CN" altLang="en-US" dirty="0"/>
                <a:t>所得到的信息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864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CA635-026F-8CC2-3CE4-F97F40DA0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234C762-0E7F-DA8E-E9E2-C27DC9122423}"/>
              </a:ext>
            </a:extLst>
          </p:cNvPr>
          <p:cNvSpPr txBox="1"/>
          <p:nvPr/>
        </p:nvSpPr>
        <p:spPr>
          <a:xfrm>
            <a:off x="3098182" y="306544"/>
            <a:ext cx="599563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  <a:reflection blurRad="6350" stA="95000" endA="300" endPos="54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n w="13462">
                  <a:noFill/>
                  <a:prstDash val="solid"/>
                </a:ln>
                <a:solidFill>
                  <a:srgbClr val="0E43C6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三、设计方案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FD0905-73E8-4CBD-0524-9F6B6EFD99CF}"/>
              </a:ext>
            </a:extLst>
          </p:cNvPr>
          <p:cNvSpPr txBox="1"/>
          <p:nvPr/>
        </p:nvSpPr>
        <p:spPr>
          <a:xfrm>
            <a:off x="888817" y="2163385"/>
            <a:ext cx="10064732" cy="420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第三，我们会构建起两个数据大屏。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一是根据先前得到的</a:t>
            </a:r>
            <a:r>
              <a:rPr lang="en-US" altLang="zh-CN" sz="2000" dirty="0" err="1"/>
              <a:t>HuggingFace</a:t>
            </a:r>
            <a:r>
              <a:rPr lang="zh-CN" altLang="en-US" sz="2000" dirty="0"/>
              <a:t>的信息，构建起包含大模型开源项目排行榜、开源组织排行榜、下游应用排行榜等信息的洞察大屏。初步考虑是采用</a:t>
            </a:r>
            <a:r>
              <a:rPr lang="en-US" altLang="zh-CN" sz="2000" dirty="0" err="1"/>
              <a:t>EChart</a:t>
            </a:r>
            <a:r>
              <a:rPr lang="zh-CN" altLang="en-US" sz="2000" dirty="0"/>
              <a:t>进行构建。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二是我们还会依据</a:t>
            </a:r>
            <a:r>
              <a:rPr lang="en-US" altLang="zh-CN" sz="2000" dirty="0" err="1"/>
              <a:t>OpenDigger</a:t>
            </a:r>
            <a:r>
              <a:rPr lang="zh-CN" altLang="en-US" sz="2000" dirty="0"/>
              <a:t>中已有的</a:t>
            </a:r>
            <a:r>
              <a:rPr lang="en-US" altLang="zh-CN" sz="2000" dirty="0"/>
              <a:t>TOP</a:t>
            </a:r>
            <a:r>
              <a:rPr lang="zh-CN" altLang="en-US" sz="2000" dirty="0"/>
              <a:t>大模型的</a:t>
            </a:r>
            <a:r>
              <a:rPr lang="en-US" altLang="zh-CN" sz="2000" dirty="0"/>
              <a:t>GitHub</a:t>
            </a:r>
            <a:r>
              <a:rPr lang="zh-CN" altLang="en-US" sz="2000" dirty="0"/>
              <a:t>仓库历史数据，为这些大模型仓库构建起各自的数据大屏，展示</a:t>
            </a:r>
            <a:r>
              <a:rPr lang="en-US" altLang="zh-CN" sz="2000" dirty="0"/>
              <a:t>TOP</a:t>
            </a:r>
            <a:r>
              <a:rPr lang="zh-CN" altLang="en-US" sz="2000" dirty="0"/>
              <a:t>大模型在</a:t>
            </a:r>
            <a:r>
              <a:rPr lang="en-US" altLang="zh-CN" sz="2000" dirty="0"/>
              <a:t>GitHub</a:t>
            </a:r>
            <a:r>
              <a:rPr lang="zh-CN" altLang="en-US" sz="2000" dirty="0"/>
              <a:t>上的历史活跃趋势与仓库信息；对于这一部分，未来如果可以获得</a:t>
            </a:r>
            <a:r>
              <a:rPr lang="en-US" altLang="zh-CN" sz="2000" dirty="0"/>
              <a:t>Hugging Face</a:t>
            </a:r>
            <a:r>
              <a:rPr lang="zh-CN" altLang="en-US" sz="2000" dirty="0"/>
              <a:t>上的历史数据，可以更好地适配本应用。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最终，应用将整合以上内容，以网页的形式呈现。最终的作品会根据开发中的实际情况，在某些方面做减法或加法，让作品更具应用价值。</a:t>
            </a: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6E8255-16DC-2457-0DC6-5AA5DCA5C967}"/>
              </a:ext>
            </a:extLst>
          </p:cNvPr>
          <p:cNvSpPr txBox="1"/>
          <p:nvPr/>
        </p:nvSpPr>
        <p:spPr>
          <a:xfrm>
            <a:off x="647747" y="1415909"/>
            <a:ext cx="3356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构建</a:t>
            </a:r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TOP</a:t>
            </a: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大模型的数据大屏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710721F-11FA-E92F-47C5-358D0477E081}"/>
              </a:ext>
            </a:extLst>
          </p:cNvPr>
          <p:cNvSpPr/>
          <p:nvPr/>
        </p:nvSpPr>
        <p:spPr>
          <a:xfrm>
            <a:off x="789063" y="1843064"/>
            <a:ext cx="43940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047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84FF8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2385</TotalTime>
  <Words>1506</Words>
  <Application>Microsoft Office PowerPoint</Application>
  <PresentationFormat>宽屏</PresentationFormat>
  <Paragraphs>78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VIVO SANS SC VF 400</vt:lpstr>
      <vt:lpstr>DengXian</vt:lpstr>
      <vt:lpstr>Microsoft Yahei</vt:lpstr>
      <vt:lpstr>Microsoft Yahei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Jialiang Li</dc:creator>
  <cp:lastModifiedBy>佳亮 李</cp:lastModifiedBy>
  <cp:revision>1060</cp:revision>
  <dcterms:created xsi:type="dcterms:W3CDTF">2024-05-09T02:00:03Z</dcterms:created>
  <dcterms:modified xsi:type="dcterms:W3CDTF">2024-12-16T16:59:18Z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CD24E41C7290C3AF1A6A3B6604B6A926_42</vt:lpwstr>
  </property>
  <property fmtid="{D5CDD505-2E9C-101B-9397-08002B2CF9AE}" pid="3" name="KSOProductBuildVer">
    <vt:lpwstr>2052-6.5.2.8766</vt:lpwstr>
  </property>
</Properties>
</file>